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40" autoAdjust="0"/>
    <p:restoredTop sz="79835" autoAdjust="0"/>
  </p:normalViewPr>
  <p:slideViewPr>
    <p:cSldViewPr snapToGrid="0">
      <p:cViewPr varScale="1">
        <p:scale>
          <a:sx n="58" d="100"/>
          <a:sy n="58" d="100"/>
        </p:scale>
        <p:origin x="1056" y="72"/>
      </p:cViewPr>
      <p:guideLst/>
    </p:cSldViewPr>
  </p:slideViewPr>
  <p:notesTextViewPr>
    <p:cViewPr>
      <p:scale>
        <a:sx n="1" d="1"/>
        <a:sy n="1" d="1"/>
      </p:scale>
      <p:origin x="0" y="-22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03DD73-745C-4FC6-9CBB-11EA8661B686}" type="datetimeFigureOut">
              <a:rPr lang="en-US" smtClean="0"/>
              <a:t>10/13/2020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655084-9490-47D6-A0F0-86A21BE6E621}" type="slidenum">
              <a:rPr lang="en-US" smtClean="0"/>
              <a:t>‹#›</a:t>
            </a:fld>
            <a:endParaRPr lang="en-US"/>
          </a:p>
        </p:txBody>
      </p:sp>
    </p:spTree>
    <p:extLst>
      <p:ext uri="{BB962C8B-B14F-4D97-AF65-F5344CB8AC3E}">
        <p14:creationId xmlns:p14="http://schemas.microsoft.com/office/powerpoint/2010/main" val="751460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organizational development theories are crucial to the achievement of change and the adequate performance of the employees. To enhance this change and implementation, employees must have a detailed understanding of these theories. Similarly, it also calls for knowledge of the main elements and the essentials of the organization's culture. </a:t>
            </a:r>
          </a:p>
          <a:p>
            <a:r>
              <a:rPr lang="en-US" dirty="0"/>
              <a:t>The essential elements of organizational culture include the values, patterns of behavior, behavioral norms, assumptions, and artifacts.</a:t>
            </a:r>
          </a:p>
          <a:p>
            <a:r>
              <a:rPr lang="en-US" dirty="0"/>
              <a:t>This understanding includes the modification of the objectives to various degrees to achieve a specific composition and structure of the organization, which provides for increasing the interpersonal level of trust to the employees as well as their commitment and satisfaction. </a:t>
            </a:r>
          </a:p>
          <a:p>
            <a:endParaRPr lang="en-US" dirty="0"/>
          </a:p>
        </p:txBody>
      </p:sp>
      <p:sp>
        <p:nvSpPr>
          <p:cNvPr id="4" name="Slide Number Placeholder 3"/>
          <p:cNvSpPr>
            <a:spLocks noGrp="1"/>
          </p:cNvSpPr>
          <p:nvPr>
            <p:ph type="sldNum" sz="quarter" idx="5"/>
          </p:nvPr>
        </p:nvSpPr>
        <p:spPr/>
        <p:txBody>
          <a:bodyPr/>
          <a:lstStyle/>
          <a:p>
            <a:fld id="{8D655084-9490-47D6-A0F0-86A21BE6E621}" type="slidenum">
              <a:rPr lang="en-US" smtClean="0"/>
              <a:t>2</a:t>
            </a:fld>
            <a:endParaRPr lang="en-US"/>
          </a:p>
        </p:txBody>
      </p:sp>
    </p:spTree>
    <p:extLst>
      <p:ext uri="{BB962C8B-B14F-4D97-AF65-F5344CB8AC3E}">
        <p14:creationId xmlns:p14="http://schemas.microsoft.com/office/powerpoint/2010/main" val="524216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Organizational development varies from one circumstance to another. This implies that they are objected to meeting individual situation requirements.</a:t>
            </a:r>
          </a:p>
          <a:p>
            <a:r>
              <a:rPr lang="en-US" dirty="0"/>
              <a:t>However, they broadly aim to achieve various objectives, including:</a:t>
            </a:r>
          </a:p>
          <a:p>
            <a:r>
              <a:rPr lang="en-US" dirty="0"/>
              <a:t>Creation of awareness to the organization’s individual on the vision of the institution as it assists in ensuring the alignment of the employees with the organization’s vision.</a:t>
            </a:r>
          </a:p>
          <a:p>
            <a:r>
              <a:rPr lang="en-US" dirty="0"/>
              <a:t>It motivated employees on problem solving rather than avoiding them and strengthening the inter-personal communication trust and cooperation for the goals of the organization's achievement successfully. It gives a vehicle to the managers for the systematic introduction of change through using management selection techniques broadly. As a result, it leads to better effectiveness of the organization, group, or </a:t>
            </a:r>
            <a:r>
              <a:rPr lang="en-US" dirty="0" err="1" smtClean="0"/>
              <a:t>personnell</a:t>
            </a:r>
            <a:r>
              <a:rPr lang="en-US" dirty="0"/>
              <a:t>. </a:t>
            </a:r>
          </a:p>
          <a:p>
            <a:endParaRPr lang="en-US" dirty="0"/>
          </a:p>
        </p:txBody>
      </p:sp>
      <p:sp>
        <p:nvSpPr>
          <p:cNvPr id="4" name="Slide Number Placeholder 3"/>
          <p:cNvSpPr>
            <a:spLocks noGrp="1"/>
          </p:cNvSpPr>
          <p:nvPr>
            <p:ph type="sldNum" sz="quarter" idx="5"/>
          </p:nvPr>
        </p:nvSpPr>
        <p:spPr/>
        <p:txBody>
          <a:bodyPr/>
          <a:lstStyle/>
          <a:p>
            <a:fld id="{8D655084-9490-47D6-A0F0-86A21BE6E621}" type="slidenum">
              <a:rPr lang="en-US" smtClean="0"/>
              <a:t>3</a:t>
            </a:fld>
            <a:endParaRPr lang="en-US"/>
          </a:p>
        </p:txBody>
      </p:sp>
    </p:spTree>
    <p:extLst>
      <p:ext uri="{BB962C8B-B14F-4D97-AF65-F5344CB8AC3E}">
        <p14:creationId xmlns:p14="http://schemas.microsoft.com/office/powerpoint/2010/main" val="1460568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performance of the employee in the assigned task is determined by three broad determinants which are the environment or the working condition, the ability of the employee, and the motivation behind the mission. Concerning the organization's development, the stimulation enhances the desire for achievement of certain performance levels and aspirations by the employee. For excellent performance by the employees, motivation is vital.</a:t>
            </a:r>
          </a:p>
          <a:p>
            <a:r>
              <a:rPr lang="en-US" dirty="0"/>
              <a:t>Employees that are motivated in their work portray a goal-oriented perspective. The availability of a conducive environment and resources, support, and information improves the employee's ability, thus encouraging them. In return, it enhances the efficiency of the employees in their assigned task, therefore, providing excellent performance. </a:t>
            </a:r>
          </a:p>
          <a:p>
            <a:endParaRPr lang="en-US" dirty="0"/>
          </a:p>
        </p:txBody>
      </p:sp>
      <p:sp>
        <p:nvSpPr>
          <p:cNvPr id="4" name="Slide Number Placeholder 3"/>
          <p:cNvSpPr>
            <a:spLocks noGrp="1"/>
          </p:cNvSpPr>
          <p:nvPr>
            <p:ph type="sldNum" sz="quarter" idx="5"/>
          </p:nvPr>
        </p:nvSpPr>
        <p:spPr/>
        <p:txBody>
          <a:bodyPr/>
          <a:lstStyle/>
          <a:p>
            <a:fld id="{8D655084-9490-47D6-A0F0-86A21BE6E621}" type="slidenum">
              <a:rPr lang="en-US" smtClean="0"/>
              <a:t>4</a:t>
            </a:fld>
            <a:endParaRPr lang="en-US"/>
          </a:p>
        </p:txBody>
      </p:sp>
    </p:spTree>
    <p:extLst>
      <p:ext uri="{BB962C8B-B14F-4D97-AF65-F5344CB8AC3E}">
        <p14:creationId xmlns:p14="http://schemas.microsoft.com/office/powerpoint/2010/main" val="2347634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motivational theories assist in distinguishing between the extrinsic and intrinsic determinants. Intrinsic factors focus on the interests of the individual, the level of willingness, and enjoyment from engaging in a particular task. Employees with having high self-esteem </a:t>
            </a:r>
            <a:r>
              <a:rPr lang="en-US" dirty="0" err="1"/>
              <a:t>na</a:t>
            </a:r>
            <a:r>
              <a:rPr lang="en-US" dirty="0"/>
              <a:t> confidence as well as believe that the abilities that they possess will result in success are likely to have high intrinsic motivation levels. </a:t>
            </a:r>
          </a:p>
          <a:p>
            <a:r>
              <a:rPr lang="en-US" dirty="0"/>
              <a:t>On the other hand, extrinsic motivation is concerned about the activity outcome. This means that what motivates people is the outcome and not the activity itself.</a:t>
            </a:r>
          </a:p>
          <a:p>
            <a:r>
              <a:rPr lang="en-US" dirty="0"/>
              <a:t>The theories attached to motivation include the hierarchy of needs by Maslow, desire for achievement, power and affiliation, the two-factor theory by Herzberg, the reinforcement theory, and expectancy theory.</a:t>
            </a:r>
          </a:p>
          <a:p>
            <a:endParaRPr lang="en-US" dirty="0"/>
          </a:p>
        </p:txBody>
      </p:sp>
      <p:sp>
        <p:nvSpPr>
          <p:cNvPr id="4" name="Slide Number Placeholder 3"/>
          <p:cNvSpPr>
            <a:spLocks noGrp="1"/>
          </p:cNvSpPr>
          <p:nvPr>
            <p:ph type="sldNum" sz="quarter" idx="5"/>
          </p:nvPr>
        </p:nvSpPr>
        <p:spPr/>
        <p:txBody>
          <a:bodyPr/>
          <a:lstStyle/>
          <a:p>
            <a:fld id="{8D655084-9490-47D6-A0F0-86A21BE6E621}" type="slidenum">
              <a:rPr lang="en-US" smtClean="0"/>
              <a:t>5</a:t>
            </a:fld>
            <a:endParaRPr lang="en-US"/>
          </a:p>
        </p:txBody>
      </p:sp>
    </p:spTree>
    <p:extLst>
      <p:ext uri="{BB962C8B-B14F-4D97-AF65-F5344CB8AC3E}">
        <p14:creationId xmlns:p14="http://schemas.microsoft.com/office/powerpoint/2010/main" val="3385651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Individuals who are desired to achieve prefers to work on moderate difficulty tasks and a task whose outcome will be biased by their contribution and effort and not any other determinant and most likely wishes to obtain feedback on their mission. They do not prefer low-risk or high-risk circumstances.</a:t>
            </a:r>
          </a:p>
          <a:p>
            <a:r>
              <a:rPr lang="en-US" dirty="0"/>
              <a:t>Circumstances that are low risks are perceived as very simple to be valid while high-risk circumstance is viewed more based on the luck of the circumstance and not the made achievements by the individual. </a:t>
            </a:r>
          </a:p>
          <a:p>
            <a:r>
              <a:rPr lang="en-US" dirty="0"/>
              <a:t>Therefore, the employers should avail chances of tasks to their employees that are challenging to handle, higher responsibilities and duties, and advanced opportunities.</a:t>
            </a:r>
          </a:p>
          <a:p>
            <a:endParaRPr lang="en-US" dirty="0"/>
          </a:p>
        </p:txBody>
      </p:sp>
      <p:sp>
        <p:nvSpPr>
          <p:cNvPr id="4" name="Slide Number Placeholder 3"/>
          <p:cNvSpPr>
            <a:spLocks noGrp="1"/>
          </p:cNvSpPr>
          <p:nvPr>
            <p:ph type="sldNum" sz="quarter" idx="5"/>
          </p:nvPr>
        </p:nvSpPr>
        <p:spPr/>
        <p:txBody>
          <a:bodyPr/>
          <a:lstStyle/>
          <a:p>
            <a:fld id="{8D655084-9490-47D6-A0F0-86A21BE6E621}" type="slidenum">
              <a:rPr lang="en-US" smtClean="0"/>
              <a:t>6</a:t>
            </a:fld>
            <a:endParaRPr lang="en-US"/>
          </a:p>
        </p:txBody>
      </p:sp>
    </p:spTree>
    <p:extLst>
      <p:ext uri="{BB962C8B-B14F-4D97-AF65-F5344CB8AC3E}">
        <p14:creationId xmlns:p14="http://schemas.microsoft.com/office/powerpoint/2010/main" val="2256904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motivational theories fail to provide any assurance based on the satisfaction of a need. Therefore, it do not serve as a motivator after that after the theory has been achieved. </a:t>
            </a:r>
          </a:p>
          <a:p>
            <a:r>
              <a:rPr lang="en-US" dirty="0"/>
              <a:t>Herzberg's two-factor theory, for example, requires managers to have a better understanding of the multiple requirements that might determine the behavior of the employees and properly motivate them. However, the technique to be applied to reach this is still unknown.</a:t>
            </a:r>
          </a:p>
          <a:p>
            <a:r>
              <a:rPr lang="en-US" dirty="0"/>
              <a:t>In the Three Needs Theory, it puts on the possibility that the seniors will expect similar dedication levels from their juniors, which might result in inadequate supervision. Additionally, employees who possess or have high power and leadership drive may find it challenging to attend to managerial responsibilities.</a:t>
            </a:r>
          </a:p>
          <a:p>
            <a:endParaRPr lang="en-US" dirty="0"/>
          </a:p>
        </p:txBody>
      </p:sp>
      <p:sp>
        <p:nvSpPr>
          <p:cNvPr id="4" name="Slide Number Placeholder 3"/>
          <p:cNvSpPr>
            <a:spLocks noGrp="1"/>
          </p:cNvSpPr>
          <p:nvPr>
            <p:ph type="sldNum" sz="quarter" idx="5"/>
          </p:nvPr>
        </p:nvSpPr>
        <p:spPr/>
        <p:txBody>
          <a:bodyPr/>
          <a:lstStyle/>
          <a:p>
            <a:fld id="{8D655084-9490-47D6-A0F0-86A21BE6E621}" type="slidenum">
              <a:rPr lang="en-US" smtClean="0"/>
              <a:t>7</a:t>
            </a:fld>
            <a:endParaRPr lang="en-US"/>
          </a:p>
        </p:txBody>
      </p:sp>
    </p:spTree>
    <p:extLst>
      <p:ext uri="{BB962C8B-B14F-4D97-AF65-F5344CB8AC3E}">
        <p14:creationId xmlns:p14="http://schemas.microsoft.com/office/powerpoint/2010/main" val="421877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motivational theories by describing the needs of behavior provide a description of reasons why employees require certain things and enhance the manager on directing their motivation better. However, employees that are young in the sector may perceive their security of the job as their motivator rather than employees who are older who may view their motivator as hygiene. </a:t>
            </a:r>
          </a:p>
          <a:p>
            <a:r>
              <a:rPr lang="en-US" dirty="0"/>
              <a:t>The establishment of positive mechanisms as a reward system in the needs theory inspires the improvement of the behavior. However, relying on these positive rewards heavily may not give any intrinsic impetus for individuals to be motivated, which may act as a barrier to the personal motivation of the employees.</a:t>
            </a:r>
          </a:p>
          <a:p>
            <a:endParaRPr lang="en-US" dirty="0"/>
          </a:p>
        </p:txBody>
      </p:sp>
      <p:sp>
        <p:nvSpPr>
          <p:cNvPr id="4" name="Slide Number Placeholder 3"/>
          <p:cNvSpPr>
            <a:spLocks noGrp="1"/>
          </p:cNvSpPr>
          <p:nvPr>
            <p:ph type="sldNum" sz="quarter" idx="5"/>
          </p:nvPr>
        </p:nvSpPr>
        <p:spPr/>
        <p:txBody>
          <a:bodyPr/>
          <a:lstStyle/>
          <a:p>
            <a:fld id="{8D655084-9490-47D6-A0F0-86A21BE6E621}" type="slidenum">
              <a:rPr lang="en-US" smtClean="0"/>
              <a:t>8</a:t>
            </a:fld>
            <a:endParaRPr lang="en-US"/>
          </a:p>
        </p:txBody>
      </p:sp>
    </p:spTree>
    <p:extLst>
      <p:ext uri="{BB962C8B-B14F-4D97-AF65-F5344CB8AC3E}">
        <p14:creationId xmlns:p14="http://schemas.microsoft.com/office/powerpoint/2010/main" val="181272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ED6D83-593C-4F70-96D7-B265200B549E}" type="datetimeFigureOut">
              <a:rPr lang="en-US" smtClean="0"/>
              <a:t>10/13/2020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1D6F8B47-534A-47B8-911C-16CD014E104A}"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45873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ED6D83-593C-4F70-96D7-B265200B549E}" type="datetimeFigureOut">
              <a:rPr lang="en-US" smtClean="0"/>
              <a:t>10/13/2020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6F8B47-534A-47B8-911C-16CD014E104A}"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1205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ED6D83-593C-4F70-96D7-B265200B549E}" type="datetimeFigureOut">
              <a:rPr lang="en-US" smtClean="0"/>
              <a:t>10/13/2020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6F8B47-534A-47B8-911C-16CD014E104A}"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422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ED6D83-593C-4F70-96D7-B265200B549E}" type="datetimeFigureOut">
              <a:rPr lang="en-US" smtClean="0"/>
              <a:t>10/13/2020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6F8B47-534A-47B8-911C-16CD014E104A}"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72477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ED6D83-593C-4F70-96D7-B265200B549E}" type="datetimeFigureOut">
              <a:rPr lang="en-US" smtClean="0"/>
              <a:t>10/13/2020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6F8B47-534A-47B8-911C-16CD014E104A}"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0849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ED6D83-593C-4F70-96D7-B265200B549E}" type="datetimeFigureOut">
              <a:rPr lang="en-US" smtClean="0"/>
              <a:t>10/13/2020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6F8B47-534A-47B8-911C-16CD014E104A}"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18869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ED6D83-593C-4F70-96D7-B265200B549E}" type="datetimeFigureOut">
              <a:rPr lang="en-US" smtClean="0"/>
              <a:t>10/13/2020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6F8B47-534A-47B8-911C-16CD014E104A}" type="slidenum">
              <a:rPr lang="en-US" smtClean="0"/>
              <a:t>‹#›</a:t>
            </a:fld>
            <a:endParaRPr lang="en-US"/>
          </a:p>
        </p:txBody>
      </p:sp>
    </p:spTree>
    <p:extLst>
      <p:ext uri="{BB962C8B-B14F-4D97-AF65-F5344CB8AC3E}">
        <p14:creationId xmlns:p14="http://schemas.microsoft.com/office/powerpoint/2010/main" val="2743116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ED6D83-593C-4F70-96D7-B265200B549E}" type="datetimeFigureOut">
              <a:rPr lang="en-US" smtClean="0"/>
              <a:t>10/13/2020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6F8B47-534A-47B8-911C-16CD014E104A}"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61990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1ED6D83-593C-4F70-96D7-B265200B549E}" type="datetimeFigureOut">
              <a:rPr lang="en-US" smtClean="0"/>
              <a:t>10/13/2020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1D6F8B47-534A-47B8-911C-16CD014E104A}"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6008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ED6D83-593C-4F70-96D7-B265200B549E}" type="datetimeFigureOut">
              <a:rPr lang="en-US" smtClean="0"/>
              <a:t>10/13/2020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6F8B47-534A-47B8-911C-16CD014E104A}"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41835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ED6D83-593C-4F70-96D7-B265200B549E}" type="datetimeFigureOut">
              <a:rPr lang="en-US" smtClean="0"/>
              <a:t>10/13/2020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6F8B47-534A-47B8-911C-16CD014E104A}"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41686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1ED6D83-593C-4F70-96D7-B265200B549E}" type="datetimeFigureOut">
              <a:rPr lang="en-US" smtClean="0"/>
              <a:t>10/13/2020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D6F8B47-534A-47B8-911C-16CD014E104A}"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886583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45BB-04F6-47B6-A2FB-6407F3FB28E8}"/>
              </a:ext>
            </a:extLst>
          </p:cNvPr>
          <p:cNvSpPr>
            <a:spLocks noGrp="1"/>
          </p:cNvSpPr>
          <p:nvPr>
            <p:ph type="ctrTitle"/>
          </p:nvPr>
        </p:nvSpPr>
        <p:spPr/>
        <p:txBody>
          <a:bodyPr/>
          <a:lstStyle/>
          <a:p>
            <a:r>
              <a:rPr lang="en-US" dirty="0"/>
              <a:t>Organizational Development</a:t>
            </a:r>
          </a:p>
        </p:txBody>
      </p:sp>
      <p:sp>
        <p:nvSpPr>
          <p:cNvPr id="3" name="Subtitle 2">
            <a:extLst>
              <a:ext uri="{FF2B5EF4-FFF2-40B4-BE49-F238E27FC236}">
                <a16:creationId xmlns:a16="http://schemas.microsoft.com/office/drawing/2014/main" id="{3CBA6227-D14D-4D89-83A0-0043551C9DB3}"/>
              </a:ext>
            </a:extLst>
          </p:cNvPr>
          <p:cNvSpPr>
            <a:spLocks noGrp="1"/>
          </p:cNvSpPr>
          <p:nvPr>
            <p:ph type="subTitle" idx="1"/>
          </p:nvPr>
        </p:nvSpPr>
        <p:spPr/>
        <p:txBody>
          <a:bodyPr>
            <a:normAutofit fontScale="62500" lnSpcReduction="20000"/>
          </a:bodyPr>
          <a:lstStyle/>
          <a:p>
            <a:r>
              <a:rPr lang="en-US" dirty="0"/>
              <a:t>Student’s Name</a:t>
            </a:r>
          </a:p>
          <a:p>
            <a:r>
              <a:rPr lang="en-US" dirty="0"/>
              <a:t>Institutional affiliation</a:t>
            </a:r>
          </a:p>
          <a:p>
            <a:r>
              <a:rPr lang="en-US" dirty="0"/>
              <a:t>Date</a:t>
            </a:r>
          </a:p>
        </p:txBody>
      </p:sp>
    </p:spTree>
    <p:extLst>
      <p:ext uri="{BB962C8B-B14F-4D97-AF65-F5344CB8AC3E}">
        <p14:creationId xmlns:p14="http://schemas.microsoft.com/office/powerpoint/2010/main" val="3339588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26008-FBE4-476B-B68D-3EF161343F79}"/>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23AB46F1-4D17-4407-A88D-705CA01FC5FD}"/>
              </a:ext>
            </a:extLst>
          </p:cNvPr>
          <p:cNvSpPr>
            <a:spLocks noGrp="1"/>
          </p:cNvSpPr>
          <p:nvPr>
            <p:ph idx="1"/>
          </p:nvPr>
        </p:nvSpPr>
        <p:spPr/>
        <p:txBody>
          <a:bodyPr/>
          <a:lstStyle/>
          <a:p>
            <a:r>
              <a:rPr lang="en-US" dirty="0" smtClean="0"/>
              <a:t>Expansion </a:t>
            </a:r>
            <a:r>
              <a:rPr lang="en-US" dirty="0"/>
              <a:t>of employees' working knowledge is fundamental for ensuring and enhancing efficient change and performance of the organization.</a:t>
            </a:r>
          </a:p>
          <a:p>
            <a:r>
              <a:rPr lang="en-US" dirty="0" smtClean="0"/>
              <a:t>The </a:t>
            </a:r>
            <a:r>
              <a:rPr lang="en-US" dirty="0"/>
              <a:t>presentation aims to create a better understanding of the theories of organizational development, core values, objectives, and the essential elements of the organization's culture</a:t>
            </a:r>
            <a:r>
              <a:rPr lang="en-US" dirty="0" smtClean="0"/>
              <a:t>.</a:t>
            </a:r>
          </a:p>
          <a:p>
            <a:r>
              <a:rPr lang="en-US" dirty="0"/>
              <a:t>To enhance this change and implementation, employees must have a detailed understanding of these theories</a:t>
            </a:r>
            <a:endParaRPr lang="en-US" dirty="0"/>
          </a:p>
          <a:p>
            <a:pPr marL="0" indent="0">
              <a:buNone/>
            </a:pPr>
            <a:endParaRPr lang="en-US" dirty="0"/>
          </a:p>
        </p:txBody>
      </p:sp>
    </p:spTree>
    <p:extLst>
      <p:ext uri="{BB962C8B-B14F-4D97-AF65-F5344CB8AC3E}">
        <p14:creationId xmlns:p14="http://schemas.microsoft.com/office/powerpoint/2010/main" val="4292682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49EE4-F9DD-44C4-9770-285E35EE4FFC}"/>
              </a:ext>
            </a:extLst>
          </p:cNvPr>
          <p:cNvSpPr>
            <a:spLocks noGrp="1"/>
          </p:cNvSpPr>
          <p:nvPr>
            <p:ph type="title"/>
          </p:nvPr>
        </p:nvSpPr>
        <p:spPr/>
        <p:txBody>
          <a:bodyPr/>
          <a:lstStyle/>
          <a:p>
            <a:r>
              <a:rPr lang="en-US" dirty="0"/>
              <a:t>Organizational Development</a:t>
            </a:r>
          </a:p>
        </p:txBody>
      </p:sp>
      <p:sp>
        <p:nvSpPr>
          <p:cNvPr id="3" name="Content Placeholder 2">
            <a:extLst>
              <a:ext uri="{FF2B5EF4-FFF2-40B4-BE49-F238E27FC236}">
                <a16:creationId xmlns:a16="http://schemas.microsoft.com/office/drawing/2014/main" id="{60D3B3B3-829D-40A1-B615-D5EFC7EFEF02}"/>
              </a:ext>
            </a:extLst>
          </p:cNvPr>
          <p:cNvSpPr>
            <a:spLocks noGrp="1"/>
          </p:cNvSpPr>
          <p:nvPr>
            <p:ph idx="1"/>
          </p:nvPr>
        </p:nvSpPr>
        <p:spPr/>
        <p:txBody>
          <a:bodyPr/>
          <a:lstStyle/>
          <a:p>
            <a:r>
              <a:rPr lang="en-US" dirty="0"/>
              <a:t>This is an ongoing procedure involving activity planning and implementation for the skills and knowledge transfer in organizations for the improvement of their skills for managing the changes in future and problem solving</a:t>
            </a:r>
            <a:r>
              <a:rPr lang="en-US" dirty="0" smtClean="0"/>
              <a:t>.</a:t>
            </a:r>
          </a:p>
          <a:p>
            <a:r>
              <a:rPr lang="en-US" dirty="0"/>
              <a:t>Creation of awareness to the organization’s individual on the vision of the institution as it assists in ensuring the alignment of the employees with the organization’s vision.</a:t>
            </a:r>
          </a:p>
          <a:p>
            <a:endParaRPr lang="en-US" dirty="0"/>
          </a:p>
        </p:txBody>
      </p:sp>
    </p:spTree>
    <p:extLst>
      <p:ext uri="{BB962C8B-B14F-4D97-AF65-F5344CB8AC3E}">
        <p14:creationId xmlns:p14="http://schemas.microsoft.com/office/powerpoint/2010/main" val="1465341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7336E-2B1C-48EE-A88C-4EFBDA596C8A}"/>
              </a:ext>
            </a:extLst>
          </p:cNvPr>
          <p:cNvSpPr>
            <a:spLocks noGrp="1"/>
          </p:cNvSpPr>
          <p:nvPr>
            <p:ph type="title"/>
          </p:nvPr>
        </p:nvSpPr>
        <p:spPr/>
        <p:txBody>
          <a:bodyPr/>
          <a:lstStyle/>
          <a:p>
            <a:r>
              <a:rPr lang="en-US" dirty="0"/>
              <a:t>Organizational development Theories</a:t>
            </a:r>
          </a:p>
        </p:txBody>
      </p:sp>
      <p:sp>
        <p:nvSpPr>
          <p:cNvPr id="3" name="Content Placeholder 2">
            <a:extLst>
              <a:ext uri="{FF2B5EF4-FFF2-40B4-BE49-F238E27FC236}">
                <a16:creationId xmlns:a16="http://schemas.microsoft.com/office/drawing/2014/main" id="{5CA9E9BC-12A2-4B99-B3E0-8215072DA92D}"/>
              </a:ext>
            </a:extLst>
          </p:cNvPr>
          <p:cNvSpPr>
            <a:spLocks noGrp="1"/>
          </p:cNvSpPr>
          <p:nvPr>
            <p:ph idx="1"/>
          </p:nvPr>
        </p:nvSpPr>
        <p:spPr/>
        <p:txBody>
          <a:bodyPr/>
          <a:lstStyle/>
          <a:p>
            <a:r>
              <a:rPr lang="en-US" dirty="0"/>
              <a:t>These theories consist of need-based and motivational theories</a:t>
            </a:r>
            <a:r>
              <a:rPr lang="en-US" dirty="0" smtClean="0"/>
              <a:t>.</a:t>
            </a:r>
          </a:p>
          <a:p>
            <a:r>
              <a:rPr lang="en-US" dirty="0" smtClean="0"/>
              <a:t> </a:t>
            </a:r>
            <a:r>
              <a:rPr lang="en-US" dirty="0"/>
              <a:t>They motivate the employees in the provision of perfect services for significant set objectives achievement.</a:t>
            </a:r>
          </a:p>
        </p:txBody>
      </p:sp>
    </p:spTree>
    <p:extLst>
      <p:ext uri="{BB962C8B-B14F-4D97-AF65-F5344CB8AC3E}">
        <p14:creationId xmlns:p14="http://schemas.microsoft.com/office/powerpoint/2010/main" val="1081079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37C81-4E07-4E34-B1A8-25065AE01E0A}"/>
              </a:ext>
            </a:extLst>
          </p:cNvPr>
          <p:cNvSpPr>
            <a:spLocks noGrp="1"/>
          </p:cNvSpPr>
          <p:nvPr>
            <p:ph type="title"/>
          </p:nvPr>
        </p:nvSpPr>
        <p:spPr/>
        <p:txBody>
          <a:bodyPr/>
          <a:lstStyle/>
          <a:p>
            <a:r>
              <a:rPr lang="en-US" dirty="0"/>
              <a:t>Motivational theories</a:t>
            </a:r>
          </a:p>
        </p:txBody>
      </p:sp>
      <p:sp>
        <p:nvSpPr>
          <p:cNvPr id="3" name="Content Placeholder 2">
            <a:extLst>
              <a:ext uri="{FF2B5EF4-FFF2-40B4-BE49-F238E27FC236}">
                <a16:creationId xmlns:a16="http://schemas.microsoft.com/office/drawing/2014/main" id="{9E229CAB-D72C-4CB2-BDFF-43DDD2E3D5F4}"/>
              </a:ext>
            </a:extLst>
          </p:cNvPr>
          <p:cNvSpPr>
            <a:spLocks noGrp="1"/>
          </p:cNvSpPr>
          <p:nvPr>
            <p:ph idx="1"/>
          </p:nvPr>
        </p:nvSpPr>
        <p:spPr/>
        <p:txBody>
          <a:bodyPr/>
          <a:lstStyle/>
          <a:p>
            <a:r>
              <a:rPr lang="en-US" dirty="0"/>
              <a:t>The motivational theories are objected in to determine that motivates employees to perform towards a specific goal or outcome.</a:t>
            </a:r>
          </a:p>
          <a:p>
            <a:r>
              <a:rPr lang="en-US" dirty="0"/>
              <a:t>Employees that are motivated are more productive, therefore resulting in maximum economical utilization of the resources.</a:t>
            </a:r>
          </a:p>
          <a:p>
            <a:endParaRPr lang="en-US" dirty="0"/>
          </a:p>
        </p:txBody>
      </p:sp>
    </p:spTree>
    <p:extLst>
      <p:ext uri="{BB962C8B-B14F-4D97-AF65-F5344CB8AC3E}">
        <p14:creationId xmlns:p14="http://schemas.microsoft.com/office/powerpoint/2010/main" val="868587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5FE1B-8838-46E5-B763-03BA05EAA4ED}"/>
              </a:ext>
            </a:extLst>
          </p:cNvPr>
          <p:cNvSpPr>
            <a:spLocks noGrp="1"/>
          </p:cNvSpPr>
          <p:nvPr>
            <p:ph type="title"/>
          </p:nvPr>
        </p:nvSpPr>
        <p:spPr/>
        <p:txBody>
          <a:bodyPr/>
          <a:lstStyle/>
          <a:p>
            <a:r>
              <a:rPr lang="en-US" dirty="0"/>
              <a:t>Needs theories</a:t>
            </a:r>
          </a:p>
        </p:txBody>
      </p:sp>
      <p:sp>
        <p:nvSpPr>
          <p:cNvPr id="3" name="Content Placeholder 2">
            <a:extLst>
              <a:ext uri="{FF2B5EF4-FFF2-40B4-BE49-F238E27FC236}">
                <a16:creationId xmlns:a16="http://schemas.microsoft.com/office/drawing/2014/main" id="{39156007-0379-45F6-AD86-A1106FC093DD}"/>
              </a:ext>
            </a:extLst>
          </p:cNvPr>
          <p:cNvSpPr>
            <a:spLocks noGrp="1"/>
          </p:cNvSpPr>
          <p:nvPr>
            <p:ph idx="1"/>
          </p:nvPr>
        </p:nvSpPr>
        <p:spPr/>
        <p:txBody>
          <a:bodyPr>
            <a:normAutofit fontScale="92500" lnSpcReduction="10000"/>
          </a:bodyPr>
          <a:lstStyle/>
          <a:p>
            <a:r>
              <a:rPr lang="en-US" dirty="0"/>
              <a:t>Needs theory, which is also referred to as the Three Needs Theory, is a strategy of motivation that tries to describe how the need for affiliation, power, and achievement can influence an individual's actions from the context of management.</a:t>
            </a:r>
          </a:p>
          <a:p>
            <a:r>
              <a:rPr lang="en-US" dirty="0"/>
              <a:t>The three motivation types are common to every individual, regardless of culture, sex, and age.</a:t>
            </a:r>
          </a:p>
          <a:p>
            <a:r>
              <a:rPr lang="en-US" dirty="0"/>
              <a:t>What matters is the culture's opinion and experiences of life, as this is what determines the type that will drive an individual.</a:t>
            </a:r>
          </a:p>
          <a:p>
            <a:r>
              <a:rPr lang="en-US" dirty="0"/>
              <a:t>With the concept of these theories, the CEO will be able to manage and understand the organization’s behavior.</a:t>
            </a:r>
          </a:p>
        </p:txBody>
      </p:sp>
    </p:spTree>
    <p:extLst>
      <p:ext uri="{BB962C8B-B14F-4D97-AF65-F5344CB8AC3E}">
        <p14:creationId xmlns:p14="http://schemas.microsoft.com/office/powerpoint/2010/main" val="3712508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8EE5B-14D4-4B20-BE12-26838C462A52}"/>
              </a:ext>
            </a:extLst>
          </p:cNvPr>
          <p:cNvSpPr>
            <a:spLocks noGrp="1"/>
          </p:cNvSpPr>
          <p:nvPr>
            <p:ph type="title"/>
          </p:nvPr>
        </p:nvSpPr>
        <p:spPr/>
        <p:txBody>
          <a:bodyPr/>
          <a:lstStyle/>
          <a:p>
            <a:r>
              <a:rPr lang="en-US" dirty="0"/>
              <a:t>Strengths and weaknesses</a:t>
            </a:r>
          </a:p>
        </p:txBody>
      </p:sp>
      <p:sp>
        <p:nvSpPr>
          <p:cNvPr id="3" name="Content Placeholder 2">
            <a:extLst>
              <a:ext uri="{FF2B5EF4-FFF2-40B4-BE49-F238E27FC236}">
                <a16:creationId xmlns:a16="http://schemas.microsoft.com/office/drawing/2014/main" id="{E22694AF-D90B-42A7-83B4-073E5D7D053D}"/>
              </a:ext>
            </a:extLst>
          </p:cNvPr>
          <p:cNvSpPr>
            <a:spLocks noGrp="1"/>
          </p:cNvSpPr>
          <p:nvPr>
            <p:ph idx="1"/>
          </p:nvPr>
        </p:nvSpPr>
        <p:spPr/>
        <p:txBody>
          <a:bodyPr/>
          <a:lstStyle/>
          <a:p>
            <a:r>
              <a:rPr lang="en-US" dirty="0"/>
              <a:t>The motivational theories can be used to motivate employees and individuals in the organizational setting.</a:t>
            </a:r>
          </a:p>
          <a:p>
            <a:r>
              <a:rPr lang="en-US" dirty="0"/>
              <a:t>However, the motivational theories originally were not designed for settings of work.</a:t>
            </a:r>
          </a:p>
          <a:p>
            <a:r>
              <a:rPr lang="en-US" dirty="0"/>
              <a:t>In the case of the needs theory, they act as a driving force to the employees.</a:t>
            </a:r>
          </a:p>
          <a:p>
            <a:r>
              <a:rPr lang="en-US" dirty="0"/>
              <a:t>Converse with the theory, and high achievement may have significant demerits to the management.</a:t>
            </a:r>
          </a:p>
          <a:p>
            <a:endParaRPr lang="en-US" dirty="0"/>
          </a:p>
        </p:txBody>
      </p:sp>
    </p:spTree>
    <p:extLst>
      <p:ext uri="{BB962C8B-B14F-4D97-AF65-F5344CB8AC3E}">
        <p14:creationId xmlns:p14="http://schemas.microsoft.com/office/powerpoint/2010/main" val="4108979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0B474-8B54-41FD-92DA-3A638E82455F}"/>
              </a:ext>
            </a:extLst>
          </p:cNvPr>
          <p:cNvSpPr>
            <a:spLocks noGrp="1"/>
          </p:cNvSpPr>
          <p:nvPr>
            <p:ph type="title"/>
          </p:nvPr>
        </p:nvSpPr>
        <p:spPr/>
        <p:txBody>
          <a:bodyPr/>
          <a:lstStyle/>
          <a:p>
            <a:r>
              <a:rPr lang="en-US" dirty="0"/>
              <a:t>Pros and cons</a:t>
            </a:r>
          </a:p>
        </p:txBody>
      </p:sp>
      <p:sp>
        <p:nvSpPr>
          <p:cNvPr id="3" name="Content Placeholder 2">
            <a:extLst>
              <a:ext uri="{FF2B5EF4-FFF2-40B4-BE49-F238E27FC236}">
                <a16:creationId xmlns:a16="http://schemas.microsoft.com/office/drawing/2014/main" id="{DE900403-BEB0-43D9-9516-1A76B93BB0B2}"/>
              </a:ext>
            </a:extLst>
          </p:cNvPr>
          <p:cNvSpPr>
            <a:spLocks noGrp="1"/>
          </p:cNvSpPr>
          <p:nvPr>
            <p:ph idx="1"/>
          </p:nvPr>
        </p:nvSpPr>
        <p:spPr/>
        <p:txBody>
          <a:bodyPr/>
          <a:lstStyle/>
          <a:p>
            <a:r>
              <a:rPr lang="en-US" dirty="0"/>
              <a:t>An advantage of The motivational theories distinguishes the behavioral requirements.</a:t>
            </a:r>
          </a:p>
          <a:p>
            <a:r>
              <a:rPr lang="en-US" dirty="0"/>
              <a:t>Its disadvantage is that motivational determinants might change for a long duration of time.</a:t>
            </a:r>
          </a:p>
          <a:p>
            <a:r>
              <a:rPr lang="en-US" dirty="0"/>
              <a:t>An advantage of the needs theory is that it inspires behaviors that are outstanding and improved.</a:t>
            </a:r>
          </a:p>
          <a:p>
            <a:r>
              <a:rPr lang="en-US" dirty="0"/>
              <a:t>Its demerit is that it heavily relies on the rewards that are positive.</a:t>
            </a:r>
          </a:p>
          <a:p>
            <a:endParaRPr lang="en-US" dirty="0"/>
          </a:p>
        </p:txBody>
      </p:sp>
    </p:spTree>
    <p:extLst>
      <p:ext uri="{BB962C8B-B14F-4D97-AF65-F5344CB8AC3E}">
        <p14:creationId xmlns:p14="http://schemas.microsoft.com/office/powerpoint/2010/main" val="3964408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7D265-41C3-4B06-8B38-4BB05836DC7C}"/>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63E07517-F03E-4075-8440-0A358F9B505D}"/>
              </a:ext>
            </a:extLst>
          </p:cNvPr>
          <p:cNvSpPr>
            <a:spLocks noGrp="1"/>
          </p:cNvSpPr>
          <p:nvPr>
            <p:ph idx="1"/>
          </p:nvPr>
        </p:nvSpPr>
        <p:spPr/>
        <p:txBody>
          <a:bodyPr/>
          <a:lstStyle/>
          <a:p>
            <a:r>
              <a:rPr lang="en-US" dirty="0"/>
              <a:t>Organizational development is critical to the performance of a company.</a:t>
            </a:r>
          </a:p>
          <a:p>
            <a:r>
              <a:rPr lang="en-US" dirty="0"/>
              <a:t>Individual behaviors affect the company in one or another as they are the key determinants to the performance of the employees.</a:t>
            </a:r>
          </a:p>
          <a:p>
            <a:r>
              <a:rPr lang="en-US" dirty="0"/>
              <a:t>They should therefore be modified for the betterment of the individual and the company through the various motivational theories as well as the needs theories.</a:t>
            </a:r>
          </a:p>
          <a:p>
            <a:r>
              <a:rPr lang="en-US" dirty="0"/>
              <a:t>Employers should pay keen attention to their employees and, where possible, motivate them to obtain the desired outcomes in a task. </a:t>
            </a:r>
          </a:p>
          <a:p>
            <a:endParaRPr lang="en-US" dirty="0"/>
          </a:p>
        </p:txBody>
      </p:sp>
    </p:spTree>
    <p:extLst>
      <p:ext uri="{BB962C8B-B14F-4D97-AF65-F5344CB8AC3E}">
        <p14:creationId xmlns:p14="http://schemas.microsoft.com/office/powerpoint/2010/main" val="3683308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D37E3-CE81-4BAA-A4EF-868EC10614D6}"/>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C83BD127-FAD9-4406-8C66-00BBD59B16E5}"/>
              </a:ext>
            </a:extLst>
          </p:cNvPr>
          <p:cNvSpPr>
            <a:spLocks noGrp="1"/>
          </p:cNvSpPr>
          <p:nvPr>
            <p:ph idx="1"/>
          </p:nvPr>
        </p:nvSpPr>
        <p:spPr/>
        <p:txBody>
          <a:bodyPr>
            <a:normAutofit fontScale="92500"/>
          </a:bodyPr>
          <a:lstStyle/>
          <a:p>
            <a:r>
              <a:rPr lang="en-US" dirty="0" err="1"/>
              <a:t>Achterbergh</a:t>
            </a:r>
            <a:r>
              <a:rPr lang="en-US" dirty="0"/>
              <a:t>, J., &amp; </a:t>
            </a:r>
            <a:r>
              <a:rPr lang="en-US" dirty="0" err="1"/>
              <a:t>Vriens</a:t>
            </a:r>
            <a:r>
              <a:rPr lang="en-US" dirty="0"/>
              <a:t>, D. (2019). Organizational development: Designing episodic interventions. Routledge.</a:t>
            </a:r>
          </a:p>
          <a:p>
            <a:r>
              <a:rPr lang="en-US" dirty="0" err="1"/>
              <a:t>Kanfer</a:t>
            </a:r>
            <a:r>
              <a:rPr lang="en-US" dirty="0"/>
              <a:t>, R., </a:t>
            </a:r>
            <a:r>
              <a:rPr lang="en-US" dirty="0" err="1"/>
              <a:t>Frese</a:t>
            </a:r>
            <a:r>
              <a:rPr lang="en-US" dirty="0"/>
              <a:t>, M., &amp; Johnson, R. E. (2017). Motivation related to work: A century of progress. Journal of Applied Psychology, 102(3), 338.</a:t>
            </a:r>
          </a:p>
          <a:p>
            <a:r>
              <a:rPr lang="en-US" dirty="0"/>
              <a:t>Kang, S., Han, S. J., &amp; Bang, J. (2018). The fit between employees’ perception and the organization’s behavior in terms of corporate social responsibility. Sustainability, 10(5), 1650.</a:t>
            </a:r>
          </a:p>
          <a:p>
            <a:r>
              <a:rPr lang="en-US" dirty="0"/>
              <a:t>Smither, R., Houston, J., &amp; McIntire, S. (2016). Organization development: Strategies for changing environments. </a:t>
            </a:r>
            <a:r>
              <a:rPr lang="en-US" dirty="0" err="1"/>
              <a:t>Routledg</a:t>
            </a:r>
            <a:endParaRPr lang="en-US" dirty="0"/>
          </a:p>
          <a:p>
            <a:endParaRPr lang="en-US" dirty="0"/>
          </a:p>
        </p:txBody>
      </p:sp>
    </p:spTree>
    <p:extLst>
      <p:ext uri="{BB962C8B-B14F-4D97-AF65-F5344CB8AC3E}">
        <p14:creationId xmlns:p14="http://schemas.microsoft.com/office/powerpoint/2010/main" val="4083631680"/>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51</TotalTime>
  <Words>1519</Words>
  <Application>Microsoft Office PowerPoint</Application>
  <PresentationFormat>Widescreen</PresentationFormat>
  <Paragraphs>69</Paragraphs>
  <Slides>10</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Gill Sans MT</vt:lpstr>
      <vt:lpstr>Gallery</vt:lpstr>
      <vt:lpstr>Organizational Development</vt:lpstr>
      <vt:lpstr>Introduction</vt:lpstr>
      <vt:lpstr>Organizational Development</vt:lpstr>
      <vt:lpstr>Organizational development Theories</vt:lpstr>
      <vt:lpstr>Motivational theories</vt:lpstr>
      <vt:lpstr>Needs theories</vt:lpstr>
      <vt:lpstr>Strengths and weaknesses</vt:lpstr>
      <vt:lpstr>Pros and cons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Development</dc:title>
  <dc:creator>user</dc:creator>
  <cp:lastModifiedBy>hp</cp:lastModifiedBy>
  <cp:revision>3</cp:revision>
  <dcterms:created xsi:type="dcterms:W3CDTF">2020-10-13T16:15:59Z</dcterms:created>
  <dcterms:modified xsi:type="dcterms:W3CDTF">2020-10-13T17:16:44Z</dcterms:modified>
</cp:coreProperties>
</file>